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6" r:id="rId8"/>
    <p:sldId id="264" r:id="rId9"/>
    <p:sldId id="267" r:id="rId10"/>
    <p:sldId id="263" r:id="rId11"/>
    <p:sldId id="270" r:id="rId12"/>
    <p:sldId id="265" r:id="rId13"/>
    <p:sldId id="271" r:id="rId14"/>
    <p:sldId id="269" r:id="rId15"/>
    <p:sldId id="275" r:id="rId16"/>
    <p:sldId id="294" r:id="rId17"/>
    <p:sldId id="272" r:id="rId18"/>
    <p:sldId id="317" r:id="rId19"/>
    <p:sldId id="276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rgbClr val="0000FF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66"/>
    <a:srgbClr val="002266"/>
    <a:srgbClr val="00FF00"/>
    <a:srgbClr val="99FF66"/>
    <a:srgbClr val="FF0066"/>
    <a:srgbClr val="0066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84" autoAdjust="0"/>
    <p:restoredTop sz="94458" autoAdjust="0"/>
  </p:normalViewPr>
  <p:slideViewPr>
    <p:cSldViewPr>
      <p:cViewPr varScale="1">
        <p:scale>
          <a:sx n="41" d="100"/>
          <a:sy n="41" d="100"/>
        </p:scale>
        <p:origin x="-12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5D184-8061-49B7-A746-F96A26F7AD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2233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4A938-F3BC-41CD-85CC-5EDCB1D043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5028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46FA9-353F-4AC7-B1ED-DA96A1581D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293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016E2-9EDF-496E-A029-64256D2C056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523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AC711-F393-4B13-8E75-AFCC68DEBBF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056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ED525-1D82-45FB-84FB-B64904A2AB3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521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4747C-49C3-4332-8747-D25F7E3DE97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0690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A89FA-E73F-417D-8CFF-BBF00EE0216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15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D685E-94CA-4A05-9631-4E438174883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002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55BE6-4CEF-4D53-A97B-7C4C2C55985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7403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A50BB-D776-4F20-B378-80FB937C5D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164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15A7984C-87C5-4A92-A869-C61215F67AD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hyperlink" Target="http://www.meishichina.cn/Eat/Magic/200507/5282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unit7&#22791;&#35838;&#36164;&#26009;\Unit%207%202a.wav" TargetMode="Externa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unit7&#22791;&#35838;&#36164;&#26009;\Unit%207%202b.wav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.baidu.com/i?ct=503316480&amp;z=695137951&amp;tn=baiduimagedetail&amp;word=&#39321;&#34121;&amp;in=21" TargetMode="External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.baidu.com/i?ct=503316480&amp;z=314120451&amp;tn=baiduimagedetail&amp;word=&#35199;&#29916;&amp;in=15" TargetMode="External"/><Relationship Id="rId5" Type="http://schemas.openxmlformats.org/officeDocument/2006/relationships/image" Target="../media/image38.jpeg"/><Relationship Id="rId4" Type="http://schemas.openxmlformats.org/officeDocument/2006/relationships/hyperlink" Target="http://image.baidu.com/i?ct=503316480&amp;z=633591753&amp;tn=baiduimagedetail&amp;word=&#33529;&#26524;&amp;in=41" TargetMode="External"/><Relationship Id="rId9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newlife.shangdu.com/20000/1020227/2005/09/02/2005-09-02_23919_1020227.shtml" TargetMode="External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.cbe21.com/subject/biology/photo.php?photo_id=250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ex5.anyp.cn/031222111835140/articles/041220113538015.aspx?sv=1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xiangqiao.com/yehai6.htm" TargetMode="Externa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unit7\unit%207\Unit%207%201b.wav" TargetMode="Externa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18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Unit 7 How do you make a banana milk shake?</a:t>
            </a:r>
          </a:p>
        </p:txBody>
      </p:sp>
      <p:pic>
        <p:nvPicPr>
          <p:cNvPr id="2052" name="Picture 4" descr="cStrawberryOrange-Smooth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3" b="11429"/>
          <a:stretch>
            <a:fillRect/>
          </a:stretch>
        </p:blipFill>
        <p:spPr bwMode="auto">
          <a:xfrm>
            <a:off x="1676400" y="1219200"/>
            <a:ext cx="5029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351588" y="1331913"/>
            <a:ext cx="18097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/>
              <a:t>SectionA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914400" y="1219200"/>
            <a:ext cx="4648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How do you make an apple/…milk shake?</a:t>
            </a:r>
          </a:p>
        </p:txBody>
      </p:sp>
      <p:pic>
        <p:nvPicPr>
          <p:cNvPr id="9227" name="Picture 11" descr="P20041042468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124200"/>
            <a:ext cx="3048000" cy="245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www.5aday.comt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2" b="10811"/>
          <a:stretch>
            <a:fillRect/>
          </a:stretch>
        </p:blipFill>
        <p:spPr bwMode="auto">
          <a:xfrm>
            <a:off x="5105400" y="3200400"/>
            <a:ext cx="27432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6" name="WordArt 20"/>
          <p:cNvSpPr>
            <a:spLocks noChangeArrowheads="1" noChangeShapeType="1" noTextEdit="1"/>
          </p:cNvSpPr>
          <p:nvPr/>
        </p:nvSpPr>
        <p:spPr bwMode="auto">
          <a:xfrm>
            <a:off x="1066800" y="381000"/>
            <a:ext cx="28479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atang"/>
                <a:ea typeface="Batang"/>
              </a:rPr>
              <a:t>Pair work</a:t>
            </a:r>
            <a:endParaRPr lang="zh-CN" altLang="en-US" sz="4800" kern="10">
              <a:ln w="19050">
                <a:solidFill>
                  <a:srgbClr val="FF0066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atang"/>
              <a:ea typeface="Batang"/>
            </a:endParaRPr>
          </a:p>
        </p:txBody>
      </p:sp>
      <p:pic>
        <p:nvPicPr>
          <p:cNvPr id="9237" name="Picture 21" descr="2005071608565921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3400"/>
            <a:ext cx="2667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Unit 7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77" t="10068" b="64302"/>
          <a:stretch>
            <a:fillRect/>
          </a:stretch>
        </p:blipFill>
        <p:spPr bwMode="auto">
          <a:xfrm>
            <a:off x="1143000" y="1371600"/>
            <a:ext cx="6477000" cy="392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914400" y="381000"/>
            <a:ext cx="7239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Maria and Katie are making fruit salad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0" name="AutoShape 36"/>
          <p:cNvSpPr>
            <a:spLocks noChangeArrowheads="1"/>
          </p:cNvSpPr>
          <p:nvPr/>
        </p:nvSpPr>
        <p:spPr bwMode="auto">
          <a:xfrm>
            <a:off x="838200" y="1524000"/>
            <a:ext cx="7315200" cy="4800600"/>
          </a:xfrm>
          <a:prstGeom prst="star16">
            <a:avLst>
              <a:gd name="adj" fmla="val 46120"/>
            </a:avLst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5076825" y="4679950"/>
            <a:ext cx="23749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0" lang="zh-CN" altLang="zh-CN" sz="1800">
              <a:solidFill>
                <a:schemeClr val="tx1"/>
              </a:solidFill>
            </a:endParaRP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4191000" y="3900488"/>
            <a:ext cx="33115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0" lang="en-US" altLang="zh-CN" sz="2800" b="1">
                <a:solidFill>
                  <a:srgbClr val="00FFFF"/>
                </a:solidFill>
              </a:rPr>
              <a:t>watermelons</a:t>
            </a:r>
          </a:p>
        </p:txBody>
      </p:sp>
      <p:sp>
        <p:nvSpPr>
          <p:cNvPr id="11291" name="Text Box 27"/>
          <p:cNvSpPr txBox="1">
            <a:spLocks noChangeArrowheads="1"/>
          </p:cNvSpPr>
          <p:nvPr/>
        </p:nvSpPr>
        <p:spPr bwMode="auto">
          <a:xfrm>
            <a:off x="3810000" y="4419600"/>
            <a:ext cx="3671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0" lang="en-US" altLang="zh-CN" sz="2800" b="1">
                <a:solidFill>
                  <a:srgbClr val="00FFFF"/>
                </a:solidFill>
              </a:rPr>
              <a:t>apples</a:t>
            </a:r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2057400" y="3886200"/>
            <a:ext cx="2663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0" lang="en-US" altLang="zh-CN" sz="2800" b="1">
                <a:solidFill>
                  <a:srgbClr val="00FFFF"/>
                </a:solidFill>
              </a:rPr>
              <a:t>honey</a:t>
            </a:r>
            <a:endParaRPr kumimoji="0" lang="en-US" altLang="zh-CN" sz="2800">
              <a:solidFill>
                <a:srgbClr val="00FFFF"/>
              </a:solidFill>
            </a:endParaRP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4495800" y="4953000"/>
            <a:ext cx="26638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kumimoji="0" lang="en-US" altLang="zh-CN" sz="2800" b="1">
                <a:solidFill>
                  <a:srgbClr val="00FFFF"/>
                </a:solidFill>
              </a:rPr>
              <a:t>oranges</a:t>
            </a:r>
            <a:endParaRPr kumimoji="0" lang="en-US" altLang="zh-CN" sz="2800">
              <a:solidFill>
                <a:srgbClr val="00FFFF"/>
              </a:solidFill>
            </a:endParaRPr>
          </a:p>
        </p:txBody>
      </p:sp>
      <p:sp>
        <p:nvSpPr>
          <p:cNvPr id="11294" name="Oval 30"/>
          <p:cNvSpPr>
            <a:spLocks noChangeArrowheads="1"/>
          </p:cNvSpPr>
          <p:nvPr/>
        </p:nvSpPr>
        <p:spPr bwMode="auto">
          <a:xfrm>
            <a:off x="323850" y="935038"/>
            <a:ext cx="647700" cy="57626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9900CC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en-US" altLang="zh-CN" b="1">
                <a:solidFill>
                  <a:srgbClr val="9900CC"/>
                </a:solidFill>
              </a:rPr>
              <a:t>2a</a:t>
            </a:r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1600200" y="381000"/>
            <a:ext cx="678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/>
              <a:t>Write the names of the ingredients  under </a:t>
            </a:r>
            <a:r>
              <a:rPr lang="en-US" altLang="zh-CN" sz="2400" b="1">
                <a:solidFill>
                  <a:srgbClr val="FF0066"/>
                </a:solidFill>
              </a:rPr>
              <a:t>how much</a:t>
            </a:r>
            <a:r>
              <a:rPr lang="en-US" altLang="zh-CN" sz="2400" b="1"/>
              <a:t> or </a:t>
            </a:r>
            <a:r>
              <a:rPr lang="en-US" altLang="zh-CN" sz="2400" b="1">
                <a:solidFill>
                  <a:srgbClr val="FF0066"/>
                </a:solidFill>
              </a:rPr>
              <a:t>how many</a:t>
            </a:r>
            <a:r>
              <a:rPr lang="en-US" altLang="zh-CN" sz="2400" b="1"/>
              <a:t> in the chart below.</a:t>
            </a:r>
          </a:p>
        </p:txBody>
      </p:sp>
      <p:graphicFrame>
        <p:nvGraphicFramePr>
          <p:cNvPr id="11336" name="Group 72"/>
          <p:cNvGraphicFramePr>
            <a:graphicFrameLocks noGrp="1"/>
          </p:cNvGraphicFramePr>
          <p:nvPr/>
        </p:nvGraphicFramePr>
        <p:xfrm>
          <a:off x="1981200" y="2263775"/>
          <a:ext cx="5105400" cy="3222625"/>
        </p:xfrm>
        <a:graphic>
          <a:graphicData uri="http://schemas.openxmlformats.org/drawingml/2006/table">
            <a:tbl>
              <a:tblPr/>
              <a:tblGrid>
                <a:gridCol w="2552700"/>
                <a:gridCol w="2552700"/>
              </a:tblGrid>
              <a:tr h="5381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99"/>
                          </a:solidFill>
                          <a:effectLst/>
                          <a:latin typeface="Arial Black" pitchFamily="34" charset="0"/>
                          <a:ea typeface="宋体" pitchFamily="2" charset="-122"/>
                        </a:rPr>
                        <a:t>Ingredients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99"/>
                          </a:solidFill>
                          <a:effectLst/>
                          <a:latin typeface="Arial Black" pitchFamily="34" charset="0"/>
                          <a:ea typeface="宋体" pitchFamily="2" charset="-122"/>
                        </a:rPr>
                        <a:t>How much?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FF99"/>
                          </a:solidFill>
                          <a:effectLst/>
                          <a:latin typeface="Arial Black" pitchFamily="34" charset="0"/>
                          <a:ea typeface="宋体" pitchFamily="2" charset="-122"/>
                        </a:rPr>
                        <a:t>How many?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yogurt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bananas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325" name="Picture 61" descr="honey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10922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6" name="Picture 62" descr="lettuce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FF6"/>
              </a:clrFrom>
              <a:clrTo>
                <a:srgbClr val="FDFF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953000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7" name="Picture 63" descr="yogurt0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5095875"/>
            <a:ext cx="1671637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28" name="Picture 64" descr="watermelon0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1371600"/>
            <a:ext cx="1809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37" name="Unit 7 2a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295400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68275" fill="hold"/>
                                        <p:tgtEl>
                                          <p:spTgt spid="113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37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37"/>
                </p:tgtEl>
              </p:cMediaNode>
            </p:audio>
          </p:childTnLst>
        </p:cTn>
      </p:par>
    </p:tnLst>
    <p:bldLst>
      <p:bldP spid="11290" grpId="0" autoUpdateAnimBg="0"/>
      <p:bldP spid="11291" grpId="0" autoUpdateAnimBg="0"/>
      <p:bldP spid="11292" grpId="0" autoUpdateAnimBg="0"/>
      <p:bldP spid="1129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1066800" y="457200"/>
            <a:ext cx="685800" cy="609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7410" name="Picture 2" descr="tomato sauce0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410200"/>
            <a:ext cx="152241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057400" y="609600"/>
            <a:ext cx="52578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altLang="zh-CN" sz="2400" b="1">
                <a:solidFill>
                  <a:schemeClr val="tx1"/>
                </a:solidFill>
              </a:rPr>
              <a:t>    Listen and write the name of the ingredient in the chart below.</a:t>
            </a:r>
          </a:p>
        </p:txBody>
      </p:sp>
      <p:graphicFrame>
        <p:nvGraphicFramePr>
          <p:cNvPr id="17454" name="Group 46"/>
          <p:cNvGraphicFramePr>
            <a:graphicFrameLocks noGrp="1"/>
          </p:cNvGraphicFramePr>
          <p:nvPr/>
        </p:nvGraphicFramePr>
        <p:xfrm>
          <a:off x="914400" y="1524000"/>
          <a:ext cx="7772400" cy="3654425"/>
        </p:xfrm>
        <a:graphic>
          <a:graphicData uri="http://schemas.openxmlformats.org/drawingml/2006/table">
            <a:tbl>
              <a:tblPr/>
              <a:tblGrid>
                <a:gridCol w="2514600"/>
                <a:gridCol w="525780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Amount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Ingredient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one cup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 two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 one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two teaspoons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three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</a:rPr>
                        <a:t>   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8" name="Text Box 30"/>
          <p:cNvSpPr txBox="1">
            <a:spLocks noChangeArrowheads="1"/>
          </p:cNvSpPr>
          <p:nvPr/>
        </p:nvSpPr>
        <p:spPr bwMode="auto">
          <a:xfrm>
            <a:off x="1143000" y="533400"/>
            <a:ext cx="685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2b</a:t>
            </a: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5029200" y="1981200"/>
            <a:ext cx="2438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yogurt</a:t>
            </a: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4876800" y="2514600"/>
            <a:ext cx="198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apples</a:t>
            </a: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auto">
          <a:xfrm>
            <a:off x="4800600" y="3581400"/>
            <a:ext cx="2286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honey</a:t>
            </a: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auto">
          <a:xfrm>
            <a:off x="4643438" y="40767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bananas</a:t>
            </a:r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4191000" y="3048000"/>
            <a:ext cx="464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watermelon and orange</a:t>
            </a:r>
          </a:p>
        </p:txBody>
      </p:sp>
      <p:pic>
        <p:nvPicPr>
          <p:cNvPr id="17457" name="Unit 7 2b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5486400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4963" fill="hold"/>
                                        <p:tgtEl>
                                          <p:spTgt spid="174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57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57"/>
                </p:tgtEl>
              </p:cMediaNode>
            </p:audio>
          </p:childTnLst>
        </p:cTn>
      </p:par>
    </p:tnLst>
    <p:bldLst>
      <p:bldP spid="17441" grpId="0" autoUpdateAnimBg="0"/>
      <p:bldP spid="17442" grpId="0" autoUpdateAnimBg="0"/>
      <p:bldP spid="17443" grpId="0" autoUpdateAnimBg="0"/>
      <p:bldP spid="17445" grpId="0" autoUpdateAnimBg="0"/>
      <p:bldP spid="1744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salad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55626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3400" y="228600"/>
            <a:ext cx="76120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chemeClr val="tx1"/>
                </a:solidFill>
              </a:rPr>
              <a:t>Let’s make our own fruit salad</a:t>
            </a:r>
          </a:p>
        </p:txBody>
      </p:sp>
      <p:pic>
        <p:nvPicPr>
          <p:cNvPr id="15365" name="Picture 5" descr="nvhai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7" r="10860"/>
          <a:stretch>
            <a:fillRect/>
          </a:stretch>
        </p:blipFill>
        <p:spPr bwMode="auto">
          <a:xfrm>
            <a:off x="6629400" y="1981200"/>
            <a:ext cx="220662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Unit 7 (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7" t="10094" r="8528" b="69676"/>
          <a:stretch>
            <a:fillRect/>
          </a:stretch>
        </p:blipFill>
        <p:spPr bwMode="auto">
          <a:xfrm>
            <a:off x="1066800" y="914400"/>
            <a:ext cx="3733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358140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/>
              <a:t>1.Cut up three bananas ,three  apples and a watermelon.</a:t>
            </a: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4267200"/>
            <a:ext cx="4100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/>
              <a:t>2. Put  the fruit in a bowl.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4953000"/>
            <a:ext cx="85963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/>
              <a:t>3. Put in two teaspoons of honey and a cup of yogurt.</a:t>
            </a: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5638800"/>
            <a:ext cx="2459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/>
              <a:t>4. Mix it all up.</a:t>
            </a:r>
          </a:p>
        </p:txBody>
      </p:sp>
      <p:pic>
        <p:nvPicPr>
          <p:cNvPr id="21518" name="Picture 14" descr="sala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990600"/>
            <a:ext cx="2819400" cy="243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9" name="Picture 15" descr="u=2885650916,3102618720&amp;gp=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562600"/>
            <a:ext cx="137160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0" name="Picture 16" descr="u=1773342861,4117821524&amp;gp=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638800"/>
            <a:ext cx="1144588" cy="89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1" name="Picture 17" descr="u=737991444,4214793266&amp;gp=1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5334000"/>
            <a:ext cx="13335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143000" y="228600"/>
            <a:ext cx="647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How do you make a fruit salad?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autoUpdateAnimBg="0"/>
      <p:bldP spid="21515" grpId="0" autoUpdateAnimBg="0"/>
      <p:bldP spid="21516" grpId="0" autoUpdateAnimBg="0"/>
      <p:bldP spid="2151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Rot="1" noChangeArrowheads="1"/>
          </p:cNvSpPr>
          <p:nvPr/>
        </p:nvSpPr>
        <p:spPr bwMode="auto">
          <a:xfrm>
            <a:off x="609600" y="762000"/>
            <a:ext cx="8077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b="1"/>
              <a:t>To make a fruit salad, what do you need?</a:t>
            </a:r>
          </a:p>
        </p:txBody>
      </p:sp>
      <p:pic>
        <p:nvPicPr>
          <p:cNvPr id="43012" name="Picture 4" descr="fruit salad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205038"/>
            <a:ext cx="33274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 descr="fruit salad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05038"/>
            <a:ext cx="365442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438400"/>
            <a:ext cx="1265238" cy="20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1020227_20050902_3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667000"/>
            <a:ext cx="1598613" cy="165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09600" y="1371600"/>
            <a:ext cx="7812088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A: Let’s make fruit salad.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B: Ok, good idea. How much </a:t>
            </a:r>
            <a:r>
              <a:rPr kumimoji="0" lang="en-US" altLang="zh-CN" b="1">
                <a:solidFill>
                  <a:srgbClr val="FF0066"/>
                </a:solidFill>
              </a:rPr>
              <a:t>yogurt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     do we need?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A: </a:t>
            </a:r>
            <a:r>
              <a:rPr kumimoji="0" lang="en-US" altLang="zh-CN" b="1">
                <a:solidFill>
                  <a:srgbClr val="FF0066"/>
                </a:solidFill>
              </a:rPr>
              <a:t>One cup</a:t>
            </a:r>
            <a:r>
              <a:rPr kumimoji="0" lang="en-US" altLang="zh-CN" b="1">
                <a:solidFill>
                  <a:schemeClr val="tx2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B: And how many </a:t>
            </a:r>
            <a:r>
              <a:rPr kumimoji="0" lang="en-US" altLang="zh-CN" b="1">
                <a:solidFill>
                  <a:srgbClr val="FF0066"/>
                </a:solidFill>
              </a:rPr>
              <a:t>apples</a:t>
            </a:r>
            <a:r>
              <a:rPr kumimoji="0" lang="en-US" altLang="zh-CN" b="1">
                <a:solidFill>
                  <a:schemeClr val="tx2"/>
                </a:solidFill>
              </a:rPr>
              <a:t> do we need?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A: Let me think… We need </a:t>
            </a:r>
            <a:r>
              <a:rPr kumimoji="0" lang="en-US" altLang="zh-CN" b="1">
                <a:solidFill>
                  <a:srgbClr val="FF0066"/>
                </a:solidFill>
              </a:rPr>
              <a:t>two apples.</a:t>
            </a:r>
          </a:p>
          <a:p>
            <a:pPr>
              <a:spcBef>
                <a:spcPct val="50000"/>
              </a:spcBef>
            </a:pPr>
            <a:r>
              <a:rPr kumimoji="0" lang="en-US" altLang="zh-CN" b="1">
                <a:solidFill>
                  <a:schemeClr val="tx2"/>
                </a:solidFill>
              </a:rPr>
              <a:t>B: Ok, and how much…</a:t>
            </a:r>
          </a:p>
        </p:txBody>
      </p:sp>
      <p:sp>
        <p:nvSpPr>
          <p:cNvPr id="18440" name="WordArt 8"/>
          <p:cNvSpPr>
            <a:spLocks noChangeArrowheads="1" noChangeShapeType="1" noTextEdit="1"/>
          </p:cNvSpPr>
          <p:nvPr/>
        </p:nvSpPr>
        <p:spPr bwMode="auto">
          <a:xfrm>
            <a:off x="5715000" y="304800"/>
            <a:ext cx="2847975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800" kern="10">
                <a:ln w="19050">
                  <a:solidFill>
                    <a:srgbClr val="FF0066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atang"/>
                <a:ea typeface="Batang"/>
              </a:rPr>
              <a:t>Pair work</a:t>
            </a:r>
            <a:endParaRPr lang="zh-CN" altLang="en-US" sz="4800" kern="10">
              <a:ln w="19050">
                <a:solidFill>
                  <a:srgbClr val="FF0066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Batang"/>
              <a:ea typeface="Batang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914400" y="228600"/>
            <a:ext cx="426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The ingredients needed for fruit salad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食谱：瘦身水果沙拉自己做"/>
          <p:cNvPicPr>
            <a:picLocks noChangeAspect="1" noChangeArrowheads="1"/>
          </p:cNvPicPr>
          <p:nvPr/>
        </p:nvPicPr>
        <p:blipFill>
          <a:blip r:embed="rId2">
            <a:lum bright="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0"/>
          <a:stretch>
            <a:fillRect/>
          </a:stretch>
        </p:blipFill>
        <p:spPr bwMode="auto">
          <a:xfrm>
            <a:off x="-252413" y="3860800"/>
            <a:ext cx="4000501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395288" y="260350"/>
            <a:ext cx="8137525" cy="1227138"/>
            <a:chOff x="249" y="164"/>
            <a:chExt cx="5126" cy="773"/>
          </a:xfrm>
        </p:grpSpPr>
        <p:sp>
          <p:nvSpPr>
            <p:cNvPr id="69636" name="Text Box 4"/>
            <p:cNvSpPr txBox="1">
              <a:spLocks noChangeArrowheads="1"/>
            </p:cNvSpPr>
            <p:nvPr/>
          </p:nvSpPr>
          <p:spPr bwMode="auto">
            <a:xfrm>
              <a:off x="249" y="164"/>
              <a:ext cx="512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What salad/milk shake do you like to make ?</a:t>
              </a:r>
            </a:p>
          </p:txBody>
        </p:sp>
        <p:sp>
          <p:nvSpPr>
            <p:cNvPr id="69637" name="Text Box 5"/>
            <p:cNvSpPr txBox="1">
              <a:spLocks noChangeArrowheads="1"/>
            </p:cNvSpPr>
            <p:nvPr/>
          </p:nvSpPr>
          <p:spPr bwMode="auto">
            <a:xfrm>
              <a:off x="249" y="572"/>
              <a:ext cx="25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How do you make it?</a:t>
              </a:r>
            </a:p>
          </p:txBody>
        </p:sp>
      </p:grpSp>
      <p:grpSp>
        <p:nvGrpSpPr>
          <p:cNvPr id="69638" name="Group 6"/>
          <p:cNvGrpSpPr>
            <a:grpSpLocks/>
          </p:cNvGrpSpPr>
          <p:nvPr/>
        </p:nvGrpSpPr>
        <p:grpSpPr bwMode="auto">
          <a:xfrm>
            <a:off x="1763713" y="1484313"/>
            <a:ext cx="7380287" cy="5373687"/>
            <a:chOff x="1111" y="935"/>
            <a:chExt cx="4649" cy="3385"/>
          </a:xfrm>
        </p:grpSpPr>
        <p:pic>
          <p:nvPicPr>
            <p:cNvPr id="69639" name="Picture 7" descr="hanson05071612"/>
            <p:cNvPicPr>
              <a:picLocks noChangeAspect="1" noChangeArrowheads="1"/>
            </p:cNvPicPr>
            <p:nvPr/>
          </p:nvPicPr>
          <p:blipFill>
            <a:blip r:embed="rId3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50" r="8458" b="21809"/>
            <a:stretch>
              <a:fillRect/>
            </a:stretch>
          </p:blipFill>
          <p:spPr bwMode="auto">
            <a:xfrm>
              <a:off x="1111" y="935"/>
              <a:ext cx="1968" cy="1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9640" name="Picture 8" descr="cStrawberryOrange-Smoothi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13" b="11429"/>
            <a:stretch>
              <a:fillRect/>
            </a:stretch>
          </p:blipFill>
          <p:spPr bwMode="auto">
            <a:xfrm>
              <a:off x="3010" y="1903"/>
              <a:ext cx="2750" cy="2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990600" y="2133600"/>
            <a:ext cx="7010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600" b="1" i="1">
                <a:solidFill>
                  <a:srgbClr val="FF3300"/>
                </a:solidFill>
                <a:ea typeface="黑体" pitchFamily="2" charset="-122"/>
              </a:rPr>
              <a:t>Write a passage about how to make a kind of vegetable salad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895600" y="1143000"/>
            <a:ext cx="3505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/>
              <a:t>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4" name="Group 42"/>
          <p:cNvGrpSpPr>
            <a:grpSpLocks/>
          </p:cNvGrpSpPr>
          <p:nvPr/>
        </p:nvGrpSpPr>
        <p:grpSpPr bwMode="auto">
          <a:xfrm>
            <a:off x="263525" y="1196975"/>
            <a:ext cx="8880475" cy="4057650"/>
            <a:chOff x="0" y="2556"/>
            <a:chExt cx="5594" cy="2556"/>
          </a:xfrm>
        </p:grpSpPr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0" y="2556"/>
              <a:ext cx="5594" cy="25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grpSp>
          <p:nvGrpSpPr>
            <p:cNvPr id="3113" name="Group 41"/>
            <p:cNvGrpSpPr>
              <a:grpSpLocks/>
            </p:cNvGrpSpPr>
            <p:nvPr/>
          </p:nvGrpSpPr>
          <p:grpSpPr bwMode="auto">
            <a:xfrm>
              <a:off x="0" y="2556"/>
              <a:ext cx="5191" cy="0"/>
              <a:chOff x="0" y="2556"/>
              <a:chExt cx="5191" cy="0"/>
            </a:xfrm>
          </p:grpSpPr>
          <p:sp>
            <p:nvSpPr>
              <p:cNvPr id="3110" name="Rectangle 38"/>
              <p:cNvSpPr>
                <a:spLocks noChangeArrowheads="1"/>
              </p:cNvSpPr>
              <p:nvPr/>
            </p:nvSpPr>
            <p:spPr bwMode="auto">
              <a:xfrm>
                <a:off x="0" y="2556"/>
                <a:ext cx="5191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112" name="Rectangle 40"/>
              <p:cNvSpPr>
                <a:spLocks noChangeArrowheads="1"/>
              </p:cNvSpPr>
              <p:nvPr/>
            </p:nvSpPr>
            <p:spPr bwMode="auto">
              <a:xfrm>
                <a:off x="0" y="2556"/>
                <a:ext cx="5191" cy="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119" name="Group 47"/>
          <p:cNvGrpSpPr>
            <a:grpSpLocks/>
          </p:cNvGrpSpPr>
          <p:nvPr/>
        </p:nvGrpSpPr>
        <p:grpSpPr bwMode="auto">
          <a:xfrm>
            <a:off x="611188" y="908050"/>
            <a:ext cx="7264400" cy="5184775"/>
            <a:chOff x="385" y="572"/>
            <a:chExt cx="4576" cy="3266"/>
          </a:xfrm>
        </p:grpSpPr>
        <p:pic>
          <p:nvPicPr>
            <p:cNvPr id="3106" name="Picture 34" descr="103603769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" y="2795"/>
              <a:ext cx="720" cy="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075" name="Group 3"/>
            <p:cNvGrpSpPr>
              <a:grpSpLocks/>
            </p:cNvGrpSpPr>
            <p:nvPr/>
          </p:nvGrpSpPr>
          <p:grpSpPr bwMode="auto">
            <a:xfrm>
              <a:off x="2064" y="799"/>
              <a:ext cx="864" cy="768"/>
              <a:chOff x="2880" y="1584"/>
              <a:chExt cx="768" cy="720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BDFD9E"/>
                  </a:clrFrom>
                  <a:clrTo>
                    <a:srgbClr val="BDFD9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1872"/>
                <a:ext cx="432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BDFD9E"/>
                  </a:clrFrom>
                  <a:clrTo>
                    <a:srgbClr val="BDFD9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16" y="1584"/>
                <a:ext cx="432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2880" y="754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zh-CN" altLang="zh-CN" sz="3600" b="1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pic>
          <p:nvPicPr>
            <p:cNvPr id="3083" name="Picture 1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DC2E"/>
                </a:clrFrom>
                <a:clrTo>
                  <a:srgbClr val="00DC2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797"/>
              <a:ext cx="912" cy="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084" name="Group 12"/>
            <p:cNvGrpSpPr>
              <a:grpSpLocks/>
            </p:cNvGrpSpPr>
            <p:nvPr/>
          </p:nvGrpSpPr>
          <p:grpSpPr bwMode="auto">
            <a:xfrm>
              <a:off x="612" y="572"/>
              <a:ext cx="720" cy="672"/>
              <a:chOff x="1968" y="2976"/>
              <a:chExt cx="720" cy="672"/>
            </a:xfrm>
          </p:grpSpPr>
          <p:pic>
            <p:nvPicPr>
              <p:cNvPr id="3085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C73E"/>
                  </a:clrFrom>
                  <a:clrTo>
                    <a:srgbClr val="FFC73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8" y="3072"/>
                <a:ext cx="432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86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C73E"/>
                  </a:clrFrom>
                  <a:clrTo>
                    <a:srgbClr val="FFC73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8" y="2976"/>
                <a:ext cx="432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87" name="Picture 15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C73E"/>
                  </a:clrFrom>
                  <a:clrTo>
                    <a:srgbClr val="FFC73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56" y="3216"/>
                <a:ext cx="432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094" name="Group 22"/>
            <p:cNvGrpSpPr>
              <a:grpSpLocks/>
            </p:cNvGrpSpPr>
            <p:nvPr/>
          </p:nvGrpSpPr>
          <p:grpSpPr bwMode="auto">
            <a:xfrm>
              <a:off x="3787" y="845"/>
              <a:ext cx="960" cy="768"/>
              <a:chOff x="768" y="2484"/>
              <a:chExt cx="480" cy="492"/>
            </a:xfrm>
          </p:grpSpPr>
          <p:pic>
            <p:nvPicPr>
              <p:cNvPr id="3095" name="Picture 23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0226FD"/>
                  </a:clrFrom>
                  <a:clrTo>
                    <a:srgbClr val="0226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" y="2484"/>
                <a:ext cx="336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096" name="Picture 24"/>
              <p:cNvPicPr>
                <a:picLocks noChangeAspect="1" noChangeArrowheads="1"/>
              </p:cNvPicPr>
              <p:nvPr/>
            </p:nvPicPr>
            <p:blipFill>
              <a:blip r:embed="rId6">
                <a:clrChange>
                  <a:clrFrom>
                    <a:srgbClr val="0226FD"/>
                  </a:clrFrom>
                  <a:clrTo>
                    <a:srgbClr val="0226FD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2640"/>
                <a:ext cx="336" cy="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108" name="Picture 36" descr="103603769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2886"/>
              <a:ext cx="720" cy="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1" name="Picture 39" descr="xigua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3" t="4247" r="3703" b="3888"/>
            <a:stretch>
              <a:fillRect/>
            </a:stretch>
          </p:blipFill>
          <p:spPr bwMode="auto">
            <a:xfrm>
              <a:off x="1247" y="2886"/>
              <a:ext cx="1488" cy="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18" name="Picture 46" descr="(1M]Q[1P7SHN1$}U2%DJX_W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1616"/>
              <a:ext cx="906" cy="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410200" y="6019800"/>
            <a:ext cx="3733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b="1"/>
              <a:t>strawberry shake</a:t>
            </a:r>
            <a:endParaRPr lang="en-US" altLang="zh-CN"/>
          </a:p>
        </p:txBody>
      </p:sp>
      <p:grpSp>
        <p:nvGrpSpPr>
          <p:cNvPr id="4108" name="Group 12"/>
          <p:cNvGrpSpPr>
            <a:grpSpLocks/>
          </p:cNvGrpSpPr>
          <p:nvPr/>
        </p:nvGrpSpPr>
        <p:grpSpPr bwMode="auto">
          <a:xfrm>
            <a:off x="609600" y="304800"/>
            <a:ext cx="8229600" cy="5913438"/>
            <a:chOff x="384" y="192"/>
            <a:chExt cx="5184" cy="3725"/>
          </a:xfrm>
        </p:grpSpPr>
        <p:pic>
          <p:nvPicPr>
            <p:cNvPr id="4098" name="Picture 2" descr="P20041042468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336"/>
              <a:ext cx="1632" cy="1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2352" y="192"/>
              <a:ext cx="11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shake</a:t>
              </a:r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384" y="192"/>
              <a:ext cx="321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/>
                <a:t>What kind of the</a:t>
              </a:r>
            </a:p>
          </p:txBody>
        </p:sp>
        <p:pic>
          <p:nvPicPr>
            <p:cNvPr id="4101" name="Picture 5" descr="www.5aday.comt.co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2" b="10811"/>
            <a:stretch>
              <a:fillRect/>
            </a:stretch>
          </p:blipFill>
          <p:spPr bwMode="auto">
            <a:xfrm>
              <a:off x="3744" y="2160"/>
              <a:ext cx="1728" cy="1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2" name="Picture 6" descr="www.culinary.netmommm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4" y="768"/>
              <a:ext cx="2060" cy="2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816" y="3552"/>
              <a:ext cx="206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b="1"/>
                <a:t>banana shake</a:t>
              </a:r>
              <a:endParaRPr lang="en-US" altLang="zh-CN"/>
            </a:p>
          </p:txBody>
        </p:sp>
        <p:sp>
          <p:nvSpPr>
            <p:cNvPr id="4107" name="Text Box 11"/>
            <p:cNvSpPr txBox="1">
              <a:spLocks noChangeArrowheads="1"/>
            </p:cNvSpPr>
            <p:nvPr/>
          </p:nvSpPr>
          <p:spPr bwMode="auto">
            <a:xfrm>
              <a:off x="3792" y="1776"/>
              <a:ext cx="1776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apple shake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smoothie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09600"/>
            <a:ext cx="4267200" cy="353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38400" y="4343400"/>
            <a:ext cx="388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banana milk shake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5029200"/>
            <a:ext cx="914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How do we make a banana milk shake?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utoUpdateAnimBg="0"/>
      <p:bldP spid="717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42" name="Group 22"/>
          <p:cNvGrpSpPr>
            <a:grpSpLocks/>
          </p:cNvGrpSpPr>
          <p:nvPr/>
        </p:nvGrpSpPr>
        <p:grpSpPr bwMode="auto">
          <a:xfrm>
            <a:off x="762000" y="1371600"/>
            <a:ext cx="7575550" cy="4800600"/>
            <a:chOff x="480" y="864"/>
            <a:chExt cx="4772" cy="3024"/>
          </a:xfrm>
        </p:grpSpPr>
        <p:pic>
          <p:nvPicPr>
            <p:cNvPr id="5129" name="Picture 9" descr="标     题:   香蕉3        &#10;文件大小:   9 KB        &#10;上传日期:   2002-11-27        &#10;图片尺寸:   175*294        &#10;点 击 数:   288        &#10;&#10;        点击查看原图        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864"/>
              <a:ext cx="861" cy="14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4" name="Picture 14" descr="yh110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9" y="935"/>
              <a:ext cx="1283" cy="11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6" name="Picture 16" descr="20041220230000883735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2400"/>
              <a:ext cx="1037" cy="1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38" name="Picture 18" descr="20057268583050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96" t="8333" r="18115" b="8333"/>
            <a:stretch>
              <a:fillRect/>
            </a:stretch>
          </p:blipFill>
          <p:spPr bwMode="auto">
            <a:xfrm>
              <a:off x="480" y="1152"/>
              <a:ext cx="1125" cy="1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0" name="Picture 20" descr="u=44116345,3522355773&amp;fm=21&amp;gp=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2" y="2568"/>
              <a:ext cx="888" cy="1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43000" y="228600"/>
            <a:ext cx="6629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How to make a banana milk shake? </a:t>
            </a:r>
          </a:p>
        </p:txBody>
      </p:sp>
      <p:pic>
        <p:nvPicPr>
          <p:cNvPr id="8195" name="Picture 3" descr="IMAG0005"/>
          <p:cNvPicPr>
            <a:picLocks noChangeAspect="1" noChangeArrowheads="1"/>
          </p:cNvPicPr>
          <p:nvPr/>
        </p:nvPicPr>
        <p:blipFill>
          <a:blip r:embed="rId2">
            <a:lum bright="2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66800"/>
            <a:ext cx="251460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IMAG0004"/>
          <p:cNvPicPr>
            <a:picLocks noChangeAspect="1" noChangeArrowheads="1"/>
          </p:cNvPicPr>
          <p:nvPr/>
        </p:nvPicPr>
        <p:blipFill>
          <a:blip r:embed="rId3">
            <a:lum bright="3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066800"/>
            <a:ext cx="251460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IMAG0001"/>
          <p:cNvPicPr>
            <a:picLocks noChangeAspect="1" noChangeArrowheads="1"/>
          </p:cNvPicPr>
          <p:nvPr/>
        </p:nvPicPr>
        <p:blipFill>
          <a:blip r:embed="rId4">
            <a:lum bright="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600"/>
            <a:ext cx="2514600" cy="183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066800" y="2819400"/>
            <a:ext cx="1295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peel</a:t>
            </a: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3581400" y="2819400"/>
            <a:ext cx="14478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cut up</a:t>
            </a: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19800" y="2819400"/>
            <a:ext cx="2667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put</a:t>
            </a:r>
            <a:r>
              <a:rPr lang="en-US" altLang="zh-CN">
                <a:solidFill>
                  <a:srgbClr val="3333FF"/>
                </a:solidFill>
              </a:rPr>
              <a:t> … </a:t>
            </a:r>
            <a:r>
              <a:rPr lang="en-US" altLang="zh-CN">
                <a:solidFill>
                  <a:srgbClr val="FF3300"/>
                </a:solidFill>
              </a:rPr>
              <a:t>into</a:t>
            </a:r>
            <a:r>
              <a:rPr lang="en-US" altLang="zh-CN">
                <a:solidFill>
                  <a:srgbClr val="3333FF"/>
                </a:solidFill>
              </a:rPr>
              <a:t> …</a:t>
            </a:r>
            <a:endParaRPr lang="en-US" altLang="zh-CN">
              <a:solidFill>
                <a:schemeClr val="tx1"/>
              </a:solidFill>
            </a:endParaRPr>
          </a:p>
        </p:txBody>
      </p:sp>
      <p:pic>
        <p:nvPicPr>
          <p:cNvPr id="8201" name="Picture 9" descr="IMAG0008"/>
          <p:cNvPicPr>
            <a:picLocks noChangeAspect="1" noChangeArrowheads="1"/>
          </p:cNvPicPr>
          <p:nvPr/>
        </p:nvPicPr>
        <p:blipFill>
          <a:blip r:embed="rId5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1995488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2" name="Picture 10" descr="IMAG0015"/>
          <p:cNvPicPr>
            <a:picLocks noChangeAspect="1" noChangeArrowheads="1"/>
          </p:cNvPicPr>
          <p:nvPr/>
        </p:nvPicPr>
        <p:blipFill>
          <a:blip r:embed="rId6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57600"/>
            <a:ext cx="16002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IMAG0017"/>
          <p:cNvPicPr>
            <a:picLocks noChangeAspect="1" noChangeArrowheads="1"/>
          </p:cNvPicPr>
          <p:nvPr/>
        </p:nvPicPr>
        <p:blipFill>
          <a:blip r:embed="rId7">
            <a:lum bright="1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3"/>
          <a:stretch>
            <a:fillRect/>
          </a:stretch>
        </p:blipFill>
        <p:spPr bwMode="auto">
          <a:xfrm>
            <a:off x="6019800" y="3581400"/>
            <a:ext cx="18192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57600" y="5943600"/>
            <a:ext cx="18288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turn on</a:t>
            </a: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400800" y="6019800"/>
            <a:ext cx="12192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drink</a:t>
            </a:r>
            <a:endParaRPr lang="en-US" altLang="zh-CN">
              <a:solidFill>
                <a:srgbClr val="3333FF"/>
              </a:solidFill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57200" y="5943600"/>
            <a:ext cx="28194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altLang="zh-CN">
                <a:solidFill>
                  <a:srgbClr val="FF3300"/>
                </a:solidFill>
              </a:rPr>
              <a:t>pour</a:t>
            </a:r>
            <a:r>
              <a:rPr lang="en-US" altLang="zh-CN">
                <a:solidFill>
                  <a:srgbClr val="3333FF"/>
                </a:solidFill>
              </a:rPr>
              <a:t> …</a:t>
            </a:r>
            <a:r>
              <a:rPr lang="en-US" altLang="zh-CN">
                <a:solidFill>
                  <a:srgbClr val="FF3300"/>
                </a:solidFill>
              </a:rPr>
              <a:t>into</a:t>
            </a:r>
            <a:r>
              <a:rPr lang="en-US" altLang="zh-CN">
                <a:solidFill>
                  <a:srgbClr val="3333FF"/>
                </a:solidFill>
              </a:rPr>
              <a:t>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autoUpdateAnimBg="0"/>
      <p:bldP spid="8199" grpId="0" autoUpdateAnimBg="0"/>
      <p:bldP spid="8200" grpId="0" autoUpdateAnimBg="0"/>
      <p:bldP spid="8204" grpId="0" autoUpdateAnimBg="0"/>
      <p:bldP spid="8205" grpId="0" autoUpdateAnimBg="0"/>
      <p:bldP spid="82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Unit 7 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2" r="308" b="36723"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7239000" y="106363"/>
            <a:ext cx="990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peel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429000" y="1828800"/>
            <a:ext cx="1676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cut up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858000" y="3505200"/>
            <a:ext cx="106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put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410200" y="0"/>
            <a:ext cx="1295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pour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295400" y="36576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turn on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905000" y="106363"/>
            <a:ext cx="1219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drink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  <p:bldP spid="12293" grpId="0" autoUpdateAnimBg="0"/>
      <p:bldP spid="12294" grpId="0" autoUpdateAnimBg="0"/>
      <p:bldP spid="12295" grpId="0" autoUpdateAnimBg="0"/>
      <p:bldP spid="12296" grpId="0" autoUpdateAnimBg="0"/>
      <p:bldP spid="1229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DSJ4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788"/>
            <a:ext cx="9144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23850" y="2057400"/>
            <a:ext cx="88201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Turn on the blender.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Cut up the bananas.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Drink the milk shake.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Pour the milk into the blender.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Put the bananas and ice cream into the                  blender.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b="1">
                <a:solidFill>
                  <a:srgbClr val="9900CC"/>
                </a:solidFill>
                <a:latin typeface="Comic Sans MS" pitchFamily="66" charset="0"/>
              </a:rPr>
              <a:t>__ Peel three bananas.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000" y="54102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3400" y="2614613"/>
            <a:ext cx="40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57200" y="4367213"/>
            <a:ext cx="40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57200" y="3757613"/>
            <a:ext cx="40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33400" y="2005013"/>
            <a:ext cx="4095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457200" y="32004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kumimoji="0" lang="en-US" altLang="zh-CN" b="1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685800" y="762000"/>
            <a:ext cx="720725" cy="6477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kumimoji="0" lang="en-US" altLang="zh-CN" sz="3600" b="1">
                <a:solidFill>
                  <a:schemeClr val="tx1"/>
                </a:solidFill>
              </a:rPr>
              <a:t>1b</a:t>
            </a:r>
          </a:p>
        </p:txBody>
      </p:sp>
      <p:pic>
        <p:nvPicPr>
          <p:cNvPr id="10254" name="Unit 7 1b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863600"/>
            <a:ext cx="431800" cy="43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2133600" y="685800"/>
            <a:ext cx="5715000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zh-CN" sz="2800">
                <a:solidFill>
                  <a:schemeClr val="tx1"/>
                </a:solidFill>
              </a:rPr>
              <a:t>Listen and put the instructions in the correct order.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47602" fill="hold"/>
                                        <p:tgtEl>
                                          <p:spTgt spid="10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4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4"/>
                </p:tgtEl>
              </p:cMediaNode>
            </p:audio>
          </p:childTnLst>
        </p:cTn>
      </p:par>
    </p:tnLst>
    <p:bldLst>
      <p:bldP spid="10244" grpId="0" autoUpdateAnimBg="0"/>
      <p:bldP spid="10245" grpId="0" autoUpdateAnimBg="0"/>
      <p:bldP spid="10246" grpId="0" autoUpdateAnimBg="0"/>
      <p:bldP spid="10247" grpId="0" autoUpdateAnimBg="0"/>
      <p:bldP spid="10248" grpId="0" autoUpdateAnimBg="0"/>
      <p:bldP spid="1024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Rot="1" noChangeArrowheads="1"/>
          </p:cNvSpPr>
          <p:nvPr/>
        </p:nvSpPr>
        <p:spPr bwMode="auto">
          <a:xfrm>
            <a:off x="228600" y="1219200"/>
            <a:ext cx="7162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FF3300"/>
                </a:solidFill>
              </a:rPr>
              <a:t>First</a:t>
            </a:r>
            <a:r>
              <a:rPr lang="en-US" altLang="zh-CN" sz="2800">
                <a:solidFill>
                  <a:srgbClr val="3333FF"/>
                </a:solidFill>
              </a:rPr>
              <a:t>,peel the bananas.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FF3300"/>
                </a:solidFill>
              </a:rPr>
              <a:t>Next</a:t>
            </a:r>
            <a:r>
              <a:rPr lang="en-US" altLang="zh-CN" sz="2800">
                <a:solidFill>
                  <a:srgbClr val="3333FF"/>
                </a:solidFill>
              </a:rPr>
              <a:t>,cut up the bananas.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3333FF"/>
                </a:solidFill>
              </a:rPr>
              <a:t>Next,put the bananas and yogurt into the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800">
                <a:solidFill>
                  <a:srgbClr val="3333FF"/>
                </a:solidFill>
              </a:rPr>
              <a:t>    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3333FF"/>
                </a:solidFill>
              </a:rPr>
              <a:t>Next,pour the milk into the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FF3300"/>
                </a:solidFill>
              </a:rPr>
              <a:t>Then</a:t>
            </a:r>
            <a:r>
              <a:rPr lang="en-US" altLang="zh-CN" sz="2800">
                <a:solidFill>
                  <a:srgbClr val="3333FF"/>
                </a:solidFill>
              </a:rPr>
              <a:t>,turn on the blender.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800">
                <a:solidFill>
                  <a:srgbClr val="FF3300"/>
                </a:solidFill>
              </a:rPr>
              <a:t>Finally</a:t>
            </a:r>
            <a:r>
              <a:rPr lang="en-US" altLang="zh-CN" sz="2800">
                <a:solidFill>
                  <a:srgbClr val="3333FF"/>
                </a:solidFill>
              </a:rPr>
              <a:t>,drink the smoothie.</a:t>
            </a:r>
          </a:p>
        </p:txBody>
      </p:sp>
      <p:pic>
        <p:nvPicPr>
          <p:cNvPr id="13316" name="Picture 4" descr="cStrawberryOrange-Smooth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33375"/>
            <a:ext cx="1979612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IMAG0001"/>
          <p:cNvPicPr>
            <a:picLocks noChangeAspect="1" noChangeArrowheads="1"/>
          </p:cNvPicPr>
          <p:nvPr/>
        </p:nvPicPr>
        <p:blipFill>
          <a:blip r:embed="rId3">
            <a:lum bright="36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76800"/>
            <a:ext cx="1676400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IMAG0004"/>
          <p:cNvPicPr>
            <a:picLocks noChangeAspect="1" noChangeArrowheads="1"/>
          </p:cNvPicPr>
          <p:nvPr/>
        </p:nvPicPr>
        <p:blipFill>
          <a:blip r:embed="rId4">
            <a:lum bright="34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791200"/>
            <a:ext cx="1676400" cy="98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IMAG0005"/>
          <p:cNvPicPr>
            <a:picLocks noChangeAspect="1" noChangeArrowheads="1"/>
          </p:cNvPicPr>
          <p:nvPr/>
        </p:nvPicPr>
        <p:blipFill>
          <a:blip r:embed="rId5">
            <a:lum bright="28000" contras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800600"/>
            <a:ext cx="1676400" cy="106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IMAG0008"/>
          <p:cNvPicPr>
            <a:picLocks noChangeAspect="1" noChangeArrowheads="1"/>
          </p:cNvPicPr>
          <p:nvPr/>
        </p:nvPicPr>
        <p:blipFill>
          <a:blip r:embed="rId6">
            <a:lum bright="22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638800"/>
            <a:ext cx="15430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IMAG0015"/>
          <p:cNvPicPr>
            <a:picLocks noChangeAspect="1" noChangeArrowheads="1"/>
          </p:cNvPicPr>
          <p:nvPr/>
        </p:nvPicPr>
        <p:blipFill>
          <a:blip r:embed="rId7">
            <a:lum bright="18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429000"/>
            <a:ext cx="108743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IMAG0017"/>
          <p:cNvPicPr>
            <a:picLocks noChangeAspect="1" noChangeArrowheads="1"/>
          </p:cNvPicPr>
          <p:nvPr/>
        </p:nvPicPr>
        <p:blipFill>
          <a:blip r:embed="rId8">
            <a:lum bright="1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5029200"/>
            <a:ext cx="13557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524000" y="381000"/>
            <a:ext cx="5162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600" b="1">
                <a:solidFill>
                  <a:schemeClr val="tx1"/>
                </a:solidFill>
              </a:rPr>
              <a:t>first, next,  then, finally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1329</TotalTime>
  <Words>410</Words>
  <Application>Microsoft Office PowerPoint</Application>
  <PresentationFormat>全屏显示(4:3)</PresentationFormat>
  <Paragraphs>93</Paragraphs>
  <Slides>19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Times New Roman</vt:lpstr>
      <vt:lpstr>宋体</vt:lpstr>
      <vt:lpstr>Arial</vt:lpstr>
      <vt:lpstr>Wingdings</vt:lpstr>
      <vt:lpstr>Comic Sans MS</vt:lpstr>
      <vt:lpstr>Arial Black</vt:lpstr>
      <vt:lpstr>黑体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唐国兴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tgx</dc:creator>
  <cp:lastModifiedBy>user</cp:lastModifiedBy>
  <cp:revision>37</cp:revision>
  <dcterms:created xsi:type="dcterms:W3CDTF">2005-11-10T11:23:43Z</dcterms:created>
  <dcterms:modified xsi:type="dcterms:W3CDTF">2015-08-12T06:47:43Z</dcterms:modified>
</cp:coreProperties>
</file>